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5" r:id="rId6"/>
    <p:sldId id="261" r:id="rId7"/>
    <p:sldId id="266" r:id="rId8"/>
    <p:sldId id="263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81091" autoAdjust="0"/>
  </p:normalViewPr>
  <p:slideViewPr>
    <p:cSldViewPr>
      <p:cViewPr>
        <p:scale>
          <a:sx n="66" d="100"/>
          <a:sy n="66" d="100"/>
        </p:scale>
        <p:origin x="-7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t>7/3/2017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239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4186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5587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5587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2912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2912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6841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684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t>7/3/2017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t>7/3/2017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t>7/3/2017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t>7/3/2017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t>7/3/2017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t>7/3/2017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t>7/3/2017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t>7/3/2017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t>7/3/2017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t>7/3/2017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t>7/3/2017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t>7/3/2017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Advisory_board" TargetMode="External"/><Relationship Id="rId3" Type="http://schemas.openxmlformats.org/officeDocument/2006/relationships/hyperlink" Target="http://www.investopedia.com/terms/c/ceo.asp#ixzz4O7UjTR8G" TargetMode="External"/><Relationship Id="rId7" Type="http://schemas.openxmlformats.org/officeDocument/2006/relationships/hyperlink" Target="https://www.sitepoint.com/how-to-build-a-startup-advisory-board/" TargetMode="External"/><Relationship Id="rId2" Type="http://schemas.openxmlformats.org/officeDocument/2006/relationships/hyperlink" Target="http://businessfinancemag.com/corporate-finance/role-forecasting-financial-planni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rtupguide.com/entrepreneurship/build-your-team/" TargetMode="External"/><Relationship Id="rId5" Type="http://schemas.openxmlformats.org/officeDocument/2006/relationships/hyperlink" Target="http://www.investopedia.com/terms/c/coo.asp#ixzz4O7W1AwPz" TargetMode="External"/><Relationship Id="rId4" Type="http://schemas.openxmlformats.org/officeDocument/2006/relationships/hyperlink" Target="http://www.investopedia.com/terms/c/cfo.asp#ixzz4O7VZDNNk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 err="1" smtClean="0">
                <a:latin typeface="Times New Roman" pitchFamily="18" charset="0"/>
                <a:cs typeface="Times New Roman" pitchFamily="18" charset="0"/>
              </a:rPr>
              <a:t>Start</a:t>
            </a: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b="1" dirty="0" err="1" smtClean="0">
                <a:latin typeface="Times New Roman" pitchFamily="18" charset="0"/>
                <a:cs typeface="Times New Roman" pitchFamily="18" charset="0"/>
              </a:rPr>
              <a:t>up</a:t>
            </a: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ea</a:t>
            </a: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rgbClr val="29C1AF"/>
                </a:solidFill>
              </a:rPr>
              <a:t>Building a </a:t>
            </a:r>
            <a:r>
              <a:rPr lang="en-GB" dirty="0" smtClean="0">
                <a:solidFill>
                  <a:srgbClr val="29C1AF"/>
                </a:solidFill>
              </a:rPr>
              <a:t>team</a:t>
            </a:r>
            <a:endParaRPr lang="en-GB" dirty="0">
              <a:solidFill>
                <a:srgbClr val="29C1AF"/>
              </a:solidFill>
            </a:endParaRPr>
          </a:p>
        </p:txBody>
      </p:sp>
      <p:pic>
        <p:nvPicPr>
          <p:cNvPr id="4" name="Picture 3" descr="D:\LALAS\2016.01_ERAMUS+ VR4STEM\Resurse\antet_VR4STEM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40" y="6000768"/>
            <a:ext cx="3357586" cy="7143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Additional reading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sk-SK" dirty="0" err="1"/>
              <a:t>Hansen</a:t>
            </a:r>
            <a:r>
              <a:rPr lang="sk-SK" dirty="0"/>
              <a:t> F. </a:t>
            </a:r>
            <a:r>
              <a:rPr lang="sk-SK" dirty="0" err="1"/>
              <a:t>The</a:t>
            </a:r>
            <a:r>
              <a:rPr lang="sk-SK" dirty="0"/>
              <a:t> Role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Forecasting</a:t>
            </a:r>
            <a:r>
              <a:rPr lang="sk-SK" dirty="0"/>
              <a:t> in </a:t>
            </a:r>
            <a:r>
              <a:rPr lang="sk-SK" dirty="0" err="1"/>
              <a:t>Financial</a:t>
            </a:r>
            <a:r>
              <a:rPr lang="sk-SK" dirty="0"/>
              <a:t> </a:t>
            </a:r>
            <a:r>
              <a:rPr lang="sk-SK" dirty="0" err="1"/>
              <a:t>Planning</a:t>
            </a:r>
            <a:r>
              <a:rPr lang="sk-SK" dirty="0"/>
              <a:t> | </a:t>
            </a:r>
            <a:r>
              <a:rPr lang="sk-SK" dirty="0" err="1"/>
              <a:t>Corporate</a:t>
            </a:r>
            <a:r>
              <a:rPr lang="sk-SK" dirty="0"/>
              <a:t> </a:t>
            </a:r>
            <a:r>
              <a:rPr lang="sk-SK" dirty="0" err="1"/>
              <a:t>Finance</a:t>
            </a:r>
            <a:r>
              <a:rPr lang="sk-SK" dirty="0"/>
              <a:t> </a:t>
            </a:r>
            <a:r>
              <a:rPr lang="sk-SK" dirty="0" err="1"/>
              <a:t>content</a:t>
            </a:r>
            <a:r>
              <a:rPr lang="sk-SK" dirty="0"/>
              <a:t> </a:t>
            </a:r>
            <a:r>
              <a:rPr lang="sk-SK" dirty="0" err="1"/>
              <a:t>from</a:t>
            </a:r>
            <a:r>
              <a:rPr lang="sk-SK" dirty="0"/>
              <a:t> </a:t>
            </a:r>
            <a:r>
              <a:rPr lang="sk-SK" dirty="0" err="1"/>
              <a:t>Business</a:t>
            </a:r>
            <a:r>
              <a:rPr lang="sk-SK" dirty="0"/>
              <a:t> </a:t>
            </a:r>
            <a:r>
              <a:rPr lang="sk-SK" dirty="0" err="1"/>
              <a:t>Finance</a:t>
            </a:r>
            <a:r>
              <a:rPr lang="sk-SK" dirty="0"/>
              <a:t> [Internet]. </a:t>
            </a:r>
            <a:r>
              <a:rPr lang="sk-SK" dirty="0" err="1"/>
              <a:t>Businessfinancemag.com</a:t>
            </a:r>
            <a:r>
              <a:rPr lang="sk-SK" dirty="0"/>
              <a:t>. 2014 [</a:t>
            </a:r>
            <a:r>
              <a:rPr lang="sk-SK" dirty="0" err="1"/>
              <a:t>cited</a:t>
            </a:r>
            <a:r>
              <a:rPr lang="sk-SK" dirty="0"/>
              <a:t> 27 </a:t>
            </a:r>
            <a:r>
              <a:rPr lang="sk-SK" dirty="0" err="1"/>
              <a:t>October</a:t>
            </a:r>
            <a:r>
              <a:rPr lang="sk-SK" dirty="0"/>
              <a:t> 2014]. </a:t>
            </a:r>
            <a:r>
              <a:rPr lang="sk-SK" dirty="0" err="1"/>
              <a:t>Available</a:t>
            </a:r>
            <a:r>
              <a:rPr lang="sk-SK" dirty="0"/>
              <a:t> </a:t>
            </a:r>
            <a:r>
              <a:rPr lang="sk-SK" dirty="0" err="1"/>
              <a:t>from</a:t>
            </a:r>
            <a:r>
              <a:rPr lang="sk-SK" dirty="0"/>
              <a:t>: </a:t>
            </a:r>
            <a:r>
              <a:rPr lang="sk-SK" u="sng" dirty="0">
                <a:hlinkClick r:id="rId2"/>
              </a:rPr>
              <a:t>http://businessfinancemag.com/corporate-finance/role-forecasting-financial-planning</a:t>
            </a:r>
            <a:r>
              <a:rPr lang="sk-SK" dirty="0"/>
              <a:t> 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sk-SK" u="sng" dirty="0" err="1">
                <a:hlinkClick r:id="rId3"/>
              </a:rPr>
              <a:t>Chief</a:t>
            </a:r>
            <a:r>
              <a:rPr lang="sk-SK" u="sng" dirty="0">
                <a:hlinkClick r:id="rId3"/>
              </a:rPr>
              <a:t> </a:t>
            </a:r>
            <a:r>
              <a:rPr lang="sk-SK" u="sng" dirty="0" err="1">
                <a:hlinkClick r:id="rId3"/>
              </a:rPr>
              <a:t>Executive</a:t>
            </a:r>
            <a:r>
              <a:rPr lang="sk-SK" u="sng" dirty="0">
                <a:hlinkClick r:id="rId3"/>
              </a:rPr>
              <a:t> </a:t>
            </a:r>
            <a:r>
              <a:rPr lang="sk-SK" u="sng" dirty="0" err="1">
                <a:hlinkClick r:id="rId3"/>
              </a:rPr>
              <a:t>Officer</a:t>
            </a:r>
            <a:r>
              <a:rPr lang="sk-SK" u="sng" dirty="0">
                <a:hlinkClick r:id="rId3"/>
              </a:rPr>
              <a:t> - CEO </a:t>
            </a:r>
            <a:r>
              <a:rPr lang="sk-SK" u="sng" dirty="0" err="1">
                <a:hlinkClick r:id="rId3"/>
              </a:rPr>
              <a:t>Definition</a:t>
            </a:r>
            <a:r>
              <a:rPr lang="sk-SK" u="sng" dirty="0">
                <a:hlinkClick r:id="rId3"/>
              </a:rPr>
              <a:t> | </a:t>
            </a:r>
            <a:r>
              <a:rPr lang="sk-SK" u="sng" dirty="0" err="1">
                <a:hlinkClick r:id="rId3"/>
              </a:rPr>
              <a:t>Investopedia</a:t>
            </a:r>
            <a:r>
              <a:rPr lang="sk-SK" dirty="0"/>
              <a:t> </a:t>
            </a:r>
            <a:r>
              <a:rPr lang="sk-SK" u="sng" dirty="0">
                <a:hlinkClick r:id="rId3"/>
              </a:rPr>
              <a:t>http://www.investopedia.com/terms/c/ceo.asp#ixzz4O7UjTR8G</a:t>
            </a:r>
            <a:endParaRPr lang="sk-SK" dirty="0"/>
          </a:p>
          <a:p>
            <a:pPr marL="514350" indent="-514350">
              <a:buFont typeface="+mj-lt"/>
              <a:buAutoNum type="arabicPeriod"/>
            </a:pPr>
            <a:r>
              <a:rPr lang="sk-SK" u="sng" dirty="0" err="1">
                <a:hlinkClick r:id="rId4"/>
              </a:rPr>
              <a:t>Chief</a:t>
            </a:r>
            <a:r>
              <a:rPr lang="sk-SK" u="sng" dirty="0">
                <a:hlinkClick r:id="rId4"/>
              </a:rPr>
              <a:t> </a:t>
            </a:r>
            <a:r>
              <a:rPr lang="sk-SK" u="sng" dirty="0" err="1">
                <a:hlinkClick r:id="rId4"/>
              </a:rPr>
              <a:t>Financial</a:t>
            </a:r>
            <a:r>
              <a:rPr lang="sk-SK" u="sng" dirty="0">
                <a:hlinkClick r:id="rId4"/>
              </a:rPr>
              <a:t> </a:t>
            </a:r>
            <a:r>
              <a:rPr lang="sk-SK" u="sng" dirty="0" err="1">
                <a:hlinkClick r:id="rId4"/>
              </a:rPr>
              <a:t>Officer</a:t>
            </a:r>
            <a:r>
              <a:rPr lang="sk-SK" u="sng" dirty="0">
                <a:hlinkClick r:id="rId4"/>
              </a:rPr>
              <a:t> - CFO </a:t>
            </a:r>
            <a:r>
              <a:rPr lang="sk-SK" u="sng" dirty="0" err="1">
                <a:hlinkClick r:id="rId4"/>
              </a:rPr>
              <a:t>Definition</a:t>
            </a:r>
            <a:r>
              <a:rPr lang="sk-SK" u="sng" dirty="0">
                <a:hlinkClick r:id="rId4"/>
              </a:rPr>
              <a:t> | </a:t>
            </a:r>
            <a:r>
              <a:rPr lang="sk-SK" u="sng" dirty="0" err="1">
                <a:hlinkClick r:id="rId4"/>
              </a:rPr>
              <a:t>Investopedia</a:t>
            </a:r>
            <a:r>
              <a:rPr lang="sk-SK" u="sng" dirty="0"/>
              <a:t> </a:t>
            </a:r>
            <a:r>
              <a:rPr lang="sk-SK" u="sng" dirty="0">
                <a:hlinkClick r:id="rId4"/>
              </a:rPr>
              <a:t>http://www.investopedia.com/terms/c/cfo.asp#ixzz4O7VZDNNk</a:t>
            </a:r>
            <a:endParaRPr lang="sk-SK" dirty="0"/>
          </a:p>
          <a:p>
            <a:pPr marL="514350" indent="-514350">
              <a:buFont typeface="+mj-lt"/>
              <a:buAutoNum type="arabicPeriod"/>
            </a:pPr>
            <a:r>
              <a:rPr lang="sk-SK" dirty="0" err="1"/>
              <a:t>Chief</a:t>
            </a:r>
            <a:r>
              <a:rPr lang="sk-SK" dirty="0"/>
              <a:t> </a:t>
            </a:r>
            <a:r>
              <a:rPr lang="sk-SK" dirty="0" err="1"/>
              <a:t>Operating</a:t>
            </a:r>
            <a:r>
              <a:rPr lang="sk-SK" dirty="0"/>
              <a:t> </a:t>
            </a:r>
            <a:r>
              <a:rPr lang="sk-SK" dirty="0" err="1"/>
              <a:t>Officer</a:t>
            </a:r>
            <a:r>
              <a:rPr lang="sk-SK" dirty="0"/>
              <a:t> - COO </a:t>
            </a:r>
            <a:r>
              <a:rPr lang="sk-SK" dirty="0" err="1"/>
              <a:t>Definition</a:t>
            </a:r>
            <a:r>
              <a:rPr lang="sk-SK" dirty="0"/>
              <a:t> | </a:t>
            </a:r>
            <a:r>
              <a:rPr lang="sk-SK" dirty="0" err="1"/>
              <a:t>Investopedia</a:t>
            </a:r>
            <a:r>
              <a:rPr lang="sk-SK" dirty="0"/>
              <a:t> </a:t>
            </a:r>
            <a:r>
              <a:rPr lang="sk-SK" u="sng" dirty="0">
                <a:hlinkClick r:id="rId5"/>
              </a:rPr>
              <a:t>http://www.investopedia.com/terms/c/coo.asp#ixzz4O7W1AwPz</a:t>
            </a:r>
            <a:r>
              <a:rPr lang="sk-SK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sk-SK" u="sng" dirty="0">
                <a:hlinkClick r:id="rId6"/>
              </a:rPr>
              <a:t>http://startupguide.com/entrepreneurship/build-your-team/</a:t>
            </a:r>
            <a:endParaRPr lang="sk-SK" dirty="0"/>
          </a:p>
          <a:p>
            <a:pPr marL="514350" indent="-514350">
              <a:buFont typeface="+mj-lt"/>
              <a:buAutoNum type="arabicPeriod"/>
            </a:pPr>
            <a:r>
              <a:rPr lang="en-GB" u="sng" dirty="0">
                <a:hlinkClick r:id="rId7"/>
              </a:rPr>
              <a:t>https://www.sitepoint.com/how-to-build-a-startup-advisory-board/</a:t>
            </a:r>
            <a:r>
              <a:rPr lang="en-GB" dirty="0"/>
              <a:t> </a:t>
            </a:r>
            <a:endParaRPr lang="sk-SK" dirty="0"/>
          </a:p>
          <a:p>
            <a:pPr marL="514350" indent="-514350">
              <a:buFont typeface="+mj-lt"/>
              <a:buAutoNum type="arabicPeriod"/>
            </a:pPr>
            <a:r>
              <a:rPr lang="en-GB" u="sng" dirty="0">
                <a:hlinkClick r:id="rId8"/>
              </a:rPr>
              <a:t>https://en.wikipedia.org/wiki/Advisory_board</a:t>
            </a:r>
            <a:endParaRPr lang="sk-SK" dirty="0"/>
          </a:p>
          <a:p>
            <a:pPr marL="514350" indent="-514350">
              <a:buFont typeface="+mj-lt"/>
              <a:buAutoNum type="arabicPeriod"/>
            </a:pPr>
            <a:r>
              <a:rPr lang="sk-SK" dirty="0" err="1"/>
              <a:t>Hansen</a:t>
            </a:r>
            <a:r>
              <a:rPr lang="sk-SK" dirty="0"/>
              <a:t> F. </a:t>
            </a:r>
            <a:r>
              <a:rPr lang="sk-SK" dirty="0" err="1"/>
              <a:t>The</a:t>
            </a:r>
            <a:r>
              <a:rPr lang="sk-SK" dirty="0"/>
              <a:t> Role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Forecasting</a:t>
            </a:r>
            <a:r>
              <a:rPr lang="sk-SK" dirty="0"/>
              <a:t> in </a:t>
            </a:r>
            <a:r>
              <a:rPr lang="sk-SK" dirty="0" err="1"/>
              <a:t>Financial</a:t>
            </a:r>
            <a:r>
              <a:rPr lang="sk-SK" dirty="0"/>
              <a:t> </a:t>
            </a:r>
            <a:r>
              <a:rPr lang="sk-SK" dirty="0" err="1"/>
              <a:t>Planning</a:t>
            </a:r>
            <a:r>
              <a:rPr lang="sk-SK" dirty="0"/>
              <a:t> | </a:t>
            </a:r>
            <a:r>
              <a:rPr lang="sk-SK" dirty="0" err="1"/>
              <a:t>Corporate</a:t>
            </a:r>
            <a:r>
              <a:rPr lang="sk-SK" dirty="0"/>
              <a:t> </a:t>
            </a:r>
            <a:r>
              <a:rPr lang="sk-SK" dirty="0" err="1"/>
              <a:t>Finance</a:t>
            </a:r>
            <a:r>
              <a:rPr lang="sk-SK" dirty="0"/>
              <a:t> </a:t>
            </a:r>
            <a:r>
              <a:rPr lang="sk-SK" dirty="0" err="1"/>
              <a:t>content</a:t>
            </a:r>
            <a:r>
              <a:rPr lang="sk-SK" dirty="0"/>
              <a:t> </a:t>
            </a:r>
            <a:r>
              <a:rPr lang="sk-SK" dirty="0" err="1"/>
              <a:t>from</a:t>
            </a:r>
            <a:r>
              <a:rPr lang="sk-SK" dirty="0"/>
              <a:t> </a:t>
            </a:r>
            <a:r>
              <a:rPr lang="sk-SK" dirty="0" err="1"/>
              <a:t>Business</a:t>
            </a:r>
            <a:r>
              <a:rPr lang="sk-SK" dirty="0"/>
              <a:t> </a:t>
            </a:r>
            <a:r>
              <a:rPr lang="sk-SK" dirty="0" err="1"/>
              <a:t>Finance</a:t>
            </a:r>
            <a:r>
              <a:rPr lang="sk-SK" dirty="0"/>
              <a:t> [Internet]. </a:t>
            </a:r>
            <a:r>
              <a:rPr lang="sk-SK" dirty="0" err="1"/>
              <a:t>Businessfinancemag.com</a:t>
            </a:r>
            <a:r>
              <a:rPr lang="sk-SK" dirty="0"/>
              <a:t>. 2014 [</a:t>
            </a:r>
            <a:r>
              <a:rPr lang="sk-SK" dirty="0" err="1"/>
              <a:t>cited</a:t>
            </a:r>
            <a:r>
              <a:rPr lang="sk-SK" dirty="0"/>
              <a:t> 27 </a:t>
            </a:r>
            <a:r>
              <a:rPr lang="sk-SK" dirty="0" err="1"/>
              <a:t>October</a:t>
            </a:r>
            <a:r>
              <a:rPr lang="sk-SK" dirty="0"/>
              <a:t> 2014]. </a:t>
            </a:r>
            <a:r>
              <a:rPr lang="sk-SK" dirty="0" err="1"/>
              <a:t>Available</a:t>
            </a:r>
            <a:r>
              <a:rPr lang="sk-SK" dirty="0"/>
              <a:t> </a:t>
            </a:r>
            <a:r>
              <a:rPr lang="sk-SK" dirty="0" err="1"/>
              <a:t>from</a:t>
            </a:r>
            <a:r>
              <a:rPr lang="sk-SK" dirty="0"/>
              <a:t>: </a:t>
            </a:r>
            <a:r>
              <a:rPr lang="sk-SK" u="sng" dirty="0">
                <a:hlinkClick r:id="rId2"/>
              </a:rPr>
              <a:t>http://businessfinancemag.com/corporate-finance/role-forecasting-financial-planning</a:t>
            </a:r>
            <a:r>
              <a:rPr lang="sk-SK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sk-SK" u="sng" dirty="0">
                <a:hlinkClick r:id="rId7"/>
              </a:rPr>
              <a:t>https://www.sitepoint.com/how-to-build-a-startup-advisory-board/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412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r>
              <a:rPr lang="en-GB" sz="3000" u="sng" dirty="0"/>
              <a:t>When you plan to hire your first employees, probably you will have to realize some </a:t>
            </a:r>
            <a:r>
              <a:rPr lang="en-GB" sz="3000" u="sng" dirty="0"/>
              <a:t>interviews</a:t>
            </a:r>
          </a:p>
          <a:p>
            <a:r>
              <a:rPr lang="en-GB" sz="2800" dirty="0"/>
              <a:t>These interview questions might help you</a:t>
            </a:r>
            <a:r>
              <a:rPr lang="en-GB" sz="2800" dirty="0" smtClean="0"/>
              <a:t>:</a:t>
            </a:r>
            <a:endParaRPr lang="sk-SK" sz="3000" dirty="0"/>
          </a:p>
          <a:p>
            <a:pPr lvl="1"/>
            <a:r>
              <a:rPr lang="en-GB" sz="2600" dirty="0"/>
              <a:t>Tell me about some experiences you’ve had in your life that have been difficult or challenging</a:t>
            </a:r>
            <a:r>
              <a:rPr lang="sk-SK" sz="2600" dirty="0"/>
              <a:t>.</a:t>
            </a:r>
          </a:p>
          <a:p>
            <a:pPr lvl="1"/>
            <a:r>
              <a:rPr lang="en-GB" sz="2600" dirty="0"/>
              <a:t>Why you are interested to have a job in our company</a:t>
            </a:r>
            <a:r>
              <a:rPr lang="sk-SK" sz="2600" dirty="0"/>
              <a:t>?</a:t>
            </a:r>
            <a:endParaRPr lang="sk-SK" sz="2600" dirty="0"/>
          </a:p>
          <a:p>
            <a:pPr lvl="1"/>
            <a:r>
              <a:rPr lang="en-GB" sz="2600" dirty="0"/>
              <a:t>Where you see yourself after the 5 years</a:t>
            </a:r>
            <a:r>
              <a:rPr lang="sk-SK" sz="2600" dirty="0"/>
              <a:t>?</a:t>
            </a:r>
            <a:endParaRPr lang="sk-SK" sz="2600" dirty="0"/>
          </a:p>
          <a:p>
            <a:pPr lvl="1"/>
            <a:r>
              <a:rPr lang="en-GB" sz="2600" dirty="0"/>
              <a:t>Tell me about your failures</a:t>
            </a:r>
            <a:r>
              <a:rPr lang="sk-SK" sz="2600" dirty="0"/>
              <a:t>.</a:t>
            </a:r>
            <a:endParaRPr lang="sk-SK" sz="2600" dirty="0"/>
          </a:p>
          <a:p>
            <a:pPr lvl="1"/>
            <a:r>
              <a:rPr lang="en-GB" sz="2600" dirty="0"/>
              <a:t>Why we should decide for you</a:t>
            </a:r>
            <a:r>
              <a:rPr lang="sk-SK" sz="2600" dirty="0"/>
              <a:t>?</a:t>
            </a:r>
            <a:endParaRPr lang="sk-SK" sz="2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How to </a:t>
            </a:r>
            <a:r>
              <a:rPr lang="en-GB" b="1" dirty="0"/>
              <a:t>recruit quality </a:t>
            </a:r>
            <a:r>
              <a:rPr lang="en-GB" b="1" dirty="0" smtClean="0"/>
              <a:t>person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u="sng" dirty="0"/>
              <a:t>You can choose a several ways how to find the right person</a:t>
            </a:r>
            <a:r>
              <a:rPr lang="sk-SK" u="sng" dirty="0" smtClean="0"/>
              <a:t>:</a:t>
            </a:r>
            <a:endParaRPr lang="sk-SK" u="sng" dirty="0"/>
          </a:p>
          <a:p>
            <a:pPr lvl="1"/>
            <a:r>
              <a:rPr lang="en-GB" dirty="0"/>
              <a:t>via existing team members and their friends and referral </a:t>
            </a:r>
            <a:r>
              <a:rPr lang="en-GB" dirty="0"/>
              <a:t>networks</a:t>
            </a:r>
          </a:p>
          <a:p>
            <a:pPr lvl="1"/>
            <a:r>
              <a:rPr lang="en-GB" dirty="0"/>
              <a:t>via </a:t>
            </a:r>
            <a:r>
              <a:rPr lang="en-GB" dirty="0"/>
              <a:t>competitors</a:t>
            </a:r>
            <a:endParaRPr lang="sk-SK" dirty="0"/>
          </a:p>
          <a:p>
            <a:pPr lvl="1"/>
            <a:r>
              <a:rPr lang="en-GB" dirty="0"/>
              <a:t>via online job portals, or social networks like Facebook or </a:t>
            </a:r>
            <a:r>
              <a:rPr lang="sk-SK" dirty="0" err="1"/>
              <a:t>LinkedIn</a:t>
            </a:r>
            <a:endParaRPr lang="sk-SK" dirty="0"/>
          </a:p>
          <a:p>
            <a:r>
              <a:rPr lang="en-GB" dirty="0"/>
              <a:t>You also will need to find your CEO, CFO and COO. You have to pay attention to this point</a:t>
            </a:r>
            <a:r>
              <a:rPr lang="sk-SK" dirty="0" smtClean="0"/>
              <a:t>:</a:t>
            </a:r>
            <a:endParaRPr lang="sk-SK" dirty="0"/>
          </a:p>
          <a:p>
            <a:pPr lvl="1"/>
            <a:r>
              <a:rPr lang="en-GB" dirty="0"/>
              <a:t>they will be the leaders of your company and all other member of the team will communicate with them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393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Building an Advisory </a:t>
            </a:r>
            <a:r>
              <a:rPr lang="en-GB" b="1" dirty="0" smtClean="0"/>
              <a:t>Board</a:t>
            </a:r>
            <a:r>
              <a:rPr lang="sk-SK" b="1" dirty="0" smtClean="0"/>
              <a:t>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GB" dirty="0"/>
              <a:t>An advisory board is a body that provides non-binding strategic advice to the management of a corporation, organization, or </a:t>
            </a:r>
            <a:r>
              <a:rPr lang="en-GB" dirty="0" smtClean="0"/>
              <a:t>foundation</a:t>
            </a:r>
          </a:p>
          <a:p>
            <a:pPr lvl="0"/>
            <a:r>
              <a:rPr lang="en-GB" dirty="0"/>
              <a:t>The informal nature of an advisory board gives greater flexibility in structure and management compared to the Board of Directors</a:t>
            </a:r>
            <a:endParaRPr lang="sk-SK" dirty="0"/>
          </a:p>
          <a:p>
            <a:pPr lvl="0"/>
            <a:r>
              <a:rPr lang="en-GB" dirty="0"/>
              <a:t>Unlike the Board of Directors, the advisory board does not have authority to vote on corporate matters or bear legal fiduciary responsibilities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575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Building an Advisory </a:t>
            </a:r>
            <a:r>
              <a:rPr lang="en-GB" b="1" dirty="0" smtClean="0"/>
              <a:t>Board</a:t>
            </a:r>
            <a:r>
              <a:rPr lang="sk-SK" b="1" dirty="0" smtClean="0"/>
              <a:t>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/>
              <a:t>Many new or small businesses choose to have advisory boards in order to benefit from the knowledge of others, without the expense or formality of the Board of Directors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983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Roles and responsibilities of advisory board </a:t>
            </a:r>
            <a:r>
              <a:rPr lang="en-GB" b="1" dirty="0" smtClean="0"/>
              <a:t>members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GB" dirty="0"/>
              <a:t>developing an understanding of the business, market and industry </a:t>
            </a:r>
            <a:r>
              <a:rPr lang="en-GB" dirty="0" smtClean="0"/>
              <a:t> trends</a:t>
            </a:r>
          </a:p>
          <a:p>
            <a:pPr lvl="0"/>
            <a:r>
              <a:rPr lang="en-GB" dirty="0"/>
              <a:t>provide “wise counsel” on issues raised by owners/directors or </a:t>
            </a:r>
            <a:r>
              <a:rPr lang="en-GB" dirty="0" smtClean="0"/>
              <a:t> management</a:t>
            </a:r>
          </a:p>
          <a:p>
            <a:pPr lvl="0"/>
            <a:r>
              <a:rPr lang="en-GB" dirty="0"/>
              <a:t>provide unbiased insights and ideas from a third point-of-view (not involved in the operation of the </a:t>
            </a:r>
            <a:r>
              <a:rPr lang="en-GB" dirty="0" smtClean="0"/>
              <a:t>business)</a:t>
            </a:r>
          </a:p>
          <a:p>
            <a:pPr lvl="0"/>
            <a:r>
              <a:rPr lang="en-GB" dirty="0"/>
              <a:t>encourage and support the exploration of new business </a:t>
            </a:r>
            <a:r>
              <a:rPr lang="en-GB" dirty="0" smtClean="0"/>
              <a:t> ideas</a:t>
            </a:r>
            <a:endParaRPr lang="en-GB" dirty="0" smtClean="0"/>
          </a:p>
          <a:p>
            <a:pPr lvl="0"/>
            <a:r>
              <a:rPr lang="en-GB" dirty="0"/>
              <a:t>act as a resource for </a:t>
            </a:r>
            <a:r>
              <a:rPr lang="en-GB" dirty="0" smtClean="0"/>
              <a:t>executives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28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Roles and responsibilities of advisory board </a:t>
            </a:r>
            <a:r>
              <a:rPr lang="en-GB" b="1" dirty="0" smtClean="0"/>
              <a:t>members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/>
              <a:t>provide social networking platform for directors and the </a:t>
            </a:r>
            <a:r>
              <a:rPr lang="en-GB" dirty="0" smtClean="0"/>
              <a:t>company</a:t>
            </a:r>
          </a:p>
          <a:p>
            <a:pPr lvl="0"/>
            <a:r>
              <a:rPr lang="en-GB" dirty="0"/>
              <a:t>encourage the development of a governance framework that enable sustainable growth of the </a:t>
            </a:r>
            <a:r>
              <a:rPr lang="en-GB" dirty="0" smtClean="0"/>
              <a:t>company</a:t>
            </a:r>
          </a:p>
          <a:p>
            <a:pPr lvl="0"/>
            <a:r>
              <a:rPr lang="en-GB" dirty="0"/>
              <a:t>monitor business </a:t>
            </a:r>
            <a:r>
              <a:rPr lang="en-GB" dirty="0" smtClean="0"/>
              <a:t>performance</a:t>
            </a:r>
          </a:p>
          <a:p>
            <a:pPr lvl="0"/>
            <a:r>
              <a:rPr lang="en-GB" dirty="0"/>
              <a:t>impose challenges to directors and management that could improve the </a:t>
            </a:r>
            <a:r>
              <a:rPr lang="en-GB" dirty="0" smtClean="0"/>
              <a:t>business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306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dirty="0" err="1"/>
              <a:t>Start-up</a:t>
            </a:r>
            <a:r>
              <a:rPr lang="sk-SK" b="1" dirty="0"/>
              <a:t> </a:t>
            </a:r>
            <a:r>
              <a:rPr lang="en-GB" b="1" dirty="0"/>
              <a:t>advisory service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Business start-up needs advisory service to guide it in setting up the </a:t>
            </a:r>
            <a:r>
              <a:rPr lang="en-GB" dirty="0" smtClean="0"/>
              <a:t>business</a:t>
            </a:r>
            <a:endParaRPr lang="sk-SK" dirty="0" smtClean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057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dirty="0" err="1"/>
              <a:t>Start-up</a:t>
            </a:r>
            <a:r>
              <a:rPr lang="sk-SK" b="1" dirty="0"/>
              <a:t> </a:t>
            </a:r>
            <a:r>
              <a:rPr lang="en-GB" b="1" dirty="0"/>
              <a:t>advisory service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Start-up </a:t>
            </a:r>
            <a:r>
              <a:rPr lang="en-GB" dirty="0"/>
              <a:t>Advisory Service may provide guidance in the following </a:t>
            </a:r>
            <a:r>
              <a:rPr lang="en-GB" dirty="0" smtClean="0"/>
              <a:t>fields:</a:t>
            </a:r>
          </a:p>
          <a:p>
            <a:pPr lvl="1"/>
            <a:r>
              <a:rPr lang="en-GB" sz="2000" dirty="0" smtClean="0"/>
              <a:t>structuring</a:t>
            </a:r>
          </a:p>
          <a:p>
            <a:pPr lvl="1"/>
            <a:r>
              <a:rPr lang="en-GB" sz="2000" dirty="0"/>
              <a:t>ways how to set up a </a:t>
            </a:r>
            <a:r>
              <a:rPr lang="en-GB" sz="2000" dirty="0" smtClean="0"/>
              <a:t>business</a:t>
            </a:r>
          </a:p>
          <a:p>
            <a:pPr lvl="1"/>
            <a:r>
              <a:rPr lang="en-GB" sz="2000" dirty="0"/>
              <a:t>business plan design and </a:t>
            </a:r>
            <a:r>
              <a:rPr lang="en-GB" sz="2000" dirty="0" smtClean="0"/>
              <a:t>development</a:t>
            </a:r>
          </a:p>
          <a:p>
            <a:pPr lvl="1"/>
            <a:r>
              <a:rPr lang="en-GB" sz="2000" dirty="0"/>
              <a:t>financial forecasting and helping to plan a suitable business model and guide business decisions at every level of the </a:t>
            </a:r>
            <a:r>
              <a:rPr lang="en-GB" sz="2000" dirty="0" smtClean="0"/>
              <a:t>organisation [1]</a:t>
            </a:r>
          </a:p>
          <a:p>
            <a:pPr lvl="1"/>
            <a:r>
              <a:rPr lang="en-GB" sz="2000" dirty="0" smtClean="0"/>
              <a:t>marketing strategy</a:t>
            </a:r>
          </a:p>
          <a:p>
            <a:pPr lvl="1"/>
            <a:r>
              <a:rPr lang="en-GB" sz="2000" dirty="0"/>
              <a:t>banking and finance - start-up business may not have the knowledge to set up banking and finance, advisory services could provide them guidance in such </a:t>
            </a:r>
            <a:r>
              <a:rPr lang="en-GB" sz="2000" dirty="0" smtClean="0"/>
              <a:t>area</a:t>
            </a:r>
          </a:p>
          <a:p>
            <a:pPr lvl="1"/>
            <a:r>
              <a:rPr lang="en-GB" sz="2000" dirty="0"/>
              <a:t>recruiting and/or participation - help to recruit advisory board members using their existing network with professionals</a:t>
            </a:r>
            <a:endParaRPr lang="en-GB" sz="2000" dirty="0" smtClean="0"/>
          </a:p>
          <a:p>
            <a:pPr lvl="1"/>
            <a:endParaRPr lang="sk-SK" dirty="0" smtClean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22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300</Words>
  <Application>Microsoft Office PowerPoint</Application>
  <PresentationFormat>Prezentácia na obrazovke (4:3)</PresentationFormat>
  <Paragraphs>71</Paragraphs>
  <Slides>10</Slides>
  <Notes>8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1" baseType="lpstr">
      <vt:lpstr>Office Theme</vt:lpstr>
      <vt:lpstr>Start up team</vt:lpstr>
      <vt:lpstr>Prezentácia programu PowerPoint</vt:lpstr>
      <vt:lpstr>How to recruit quality person</vt:lpstr>
      <vt:lpstr>Building an Advisory Board </vt:lpstr>
      <vt:lpstr>Building an Advisory Board </vt:lpstr>
      <vt:lpstr>Roles and responsibilities of advisory board members</vt:lpstr>
      <vt:lpstr>Roles and responsibilities of advisory board members</vt:lpstr>
      <vt:lpstr>Start-up advisory service</vt:lpstr>
      <vt:lpstr>Start-up advisory service</vt:lpstr>
      <vt:lpstr>Additional reading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Zuzana Palkova</cp:lastModifiedBy>
  <cp:revision>47</cp:revision>
  <dcterms:created xsi:type="dcterms:W3CDTF">2017-03-08T21:43:37Z</dcterms:created>
  <dcterms:modified xsi:type="dcterms:W3CDTF">2017-07-03T19:22:41Z</dcterms:modified>
</cp:coreProperties>
</file>